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286" r:id="rId5"/>
    <p:sldId id="307" r:id="rId6"/>
    <p:sldId id="260" r:id="rId7"/>
    <p:sldId id="293" r:id="rId8"/>
    <p:sldId id="299" r:id="rId9"/>
    <p:sldId id="300" r:id="rId10"/>
    <p:sldId id="276" r:id="rId11"/>
    <p:sldId id="304" r:id="rId12"/>
    <p:sldId id="322" r:id="rId13"/>
    <p:sldId id="277" r:id="rId14"/>
    <p:sldId id="278" r:id="rId15"/>
    <p:sldId id="302" r:id="rId16"/>
    <p:sldId id="305" r:id="rId17"/>
    <p:sldId id="303" r:id="rId18"/>
    <p:sldId id="301" r:id="rId19"/>
    <p:sldId id="275" r:id="rId20"/>
    <p:sldId id="279" r:id="rId21"/>
    <p:sldId id="280" r:id="rId22"/>
    <p:sldId id="298" r:id="rId23"/>
    <p:sldId id="282" r:id="rId24"/>
    <p:sldId id="283" r:id="rId25"/>
    <p:sldId id="284" r:id="rId26"/>
    <p:sldId id="292" r:id="rId27"/>
    <p:sldId id="287" r:id="rId28"/>
    <p:sldId id="261" r:id="rId29"/>
    <p:sldId id="285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265" r:id="rId39"/>
    <p:sldId id="320" r:id="rId40"/>
    <p:sldId id="266" r:id="rId41"/>
    <p:sldId id="295" r:id="rId42"/>
    <p:sldId id="296" r:id="rId43"/>
    <p:sldId id="297" r:id="rId44"/>
    <p:sldId id="267" r:id="rId45"/>
    <p:sldId id="268" r:id="rId46"/>
    <p:sldId id="270" r:id="rId47"/>
    <p:sldId id="272" r:id="rId48"/>
    <p:sldId id="271" r:id="rId49"/>
    <p:sldId id="273" r:id="rId50"/>
    <p:sldId id="309" r:id="rId51"/>
    <p:sldId id="310" r:id="rId52"/>
    <p:sldId id="311" r:id="rId53"/>
    <p:sldId id="321" r:id="rId54"/>
    <p:sldId id="294" r:id="rId55"/>
    <p:sldId id="274" r:id="rId56"/>
    <p:sldId id="308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718" autoAdjust="0"/>
  </p:normalViewPr>
  <p:slideViewPr>
    <p:cSldViewPr>
      <p:cViewPr varScale="1">
        <p:scale>
          <a:sx n="70" d="100"/>
          <a:sy n="70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4D05F-8F1D-488E-973A-DE76EB69DF72}" type="datetimeFigureOut">
              <a:rPr lang="en-US" smtClean="0"/>
              <a:pPr/>
              <a:t>6/14/2011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6401A-9BB4-481F-8BDF-5911E4FE7C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41991-4400-43DA-BF48-DB14637A16B9}" type="datetimeFigureOut">
              <a:rPr lang="en-US" smtClean="0"/>
              <a:pPr/>
              <a:t>6/14/2011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62EAA-AFB8-488C-B14B-8B7255B8B9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: check the title, match against</a:t>
            </a:r>
            <a:r>
              <a:rPr lang="en-US" baseline="0" dirty="0" smtClean="0"/>
              <a:t> the seminar schedule; add logos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62EAA-AFB8-488C-B14B-8B7255B8B99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A7A8B8-F0A0-401A-9399-FCD9FC65A660}" type="slidenum">
              <a:rPr lang="en-US"/>
              <a:pPr/>
              <a:t>32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82534D-D4BE-4702-9342-BF928881D865}" type="slidenum">
              <a:rPr lang="en-US"/>
              <a:pPr/>
              <a:t>33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989DC9-7E41-49E9-BAD0-921ACBAB43F8}" type="slidenum">
              <a:rPr lang="en-US"/>
              <a:pPr/>
              <a:t>34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D20FE2-96C8-4BE1-AE5A-DD8B6A49C198}" type="slidenum">
              <a:rPr lang="en-US"/>
              <a:pPr/>
              <a:t>35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1B1EE3-3FB0-4822-BE33-9F7C5E59E239}" type="slidenum">
              <a:rPr lang="en-US"/>
              <a:pPr/>
              <a:t>36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181DF4-734B-4CFF-97B4-97D05FD6736D}" type="slidenum">
              <a:rPr lang="en-US"/>
              <a:pPr/>
              <a:t>37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3662D0-FC17-4EE5-90A2-D1F70166EC70}" type="slidenum">
              <a:rPr lang="en-US"/>
              <a:pPr/>
              <a:t>41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5F3D00-DE2B-4C52-AB62-B2D81F7F54A9}" type="slidenum">
              <a:rPr lang="en-US"/>
              <a:pPr/>
              <a:t>42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A9E115-A27F-4125-8447-D2BA2B1F88C9}" type="slidenum">
              <a:rPr lang="en-US"/>
              <a:pPr/>
              <a:t>43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0C19F-C4E4-434A-9C81-CF20122A00C5}" type="slidenum">
              <a:rPr lang="en-US"/>
              <a:pPr/>
              <a:t>50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257FD-0E87-4163-868E-727CA26AF93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B0B06D-C64C-49F3-9462-5E77E4E76A7B}" type="slidenum">
              <a:rPr lang="en-US"/>
              <a:pPr/>
              <a:t>51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499B74-6FBD-44F6-A1ED-9713961B8435}" type="slidenum">
              <a:rPr lang="en-US"/>
              <a:pPr/>
              <a:t>52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4D49BE-2FCA-43C7-88E8-E78E27F3711C}" type="slidenum">
              <a:rPr lang="en-US"/>
              <a:pPr/>
              <a:t>56</a:t>
            </a:fld>
            <a:endParaRPr 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5D442A-62E2-4196-BC58-94111ED6BF0E}" type="slidenum">
              <a:rPr lang="en-US"/>
              <a:pPr/>
              <a:t>7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9ABA9-B467-459A-8397-2FECFBE49CAE}" type="slidenum">
              <a:rPr lang="en-US"/>
              <a:pPr/>
              <a:t>8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BF99BA-ACCA-4277-8F2F-E129E63A9157}" type="slidenum">
              <a:rPr lang="en-US"/>
              <a:pPr/>
              <a:t>9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Regions</a:t>
            </a:r>
            <a:r>
              <a:rPr lang="en-US" baseline="0" dirty="0" smtClean="0"/>
              <a:t> are almost a “Little Red Riding Hood” phenomenon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62EAA-AFB8-488C-B14B-8B7255B8B99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096A3-B7EB-4BF1-B780-398C5AB61084}" type="slidenum">
              <a:rPr lang="en-US"/>
              <a:pPr/>
              <a:t>22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fix the numbers – there’s a better classifier than this. Also, make the table look better.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F6F01-E31C-4589-8979-790CD4A5CC62}" type="slidenum">
              <a:rPr lang="en-US"/>
              <a:pPr/>
              <a:t>30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2F45CA-CC1D-47B8-8CBD-3FFA025B93D1}" type="slidenum">
              <a:rPr lang="en-US"/>
              <a:pPr/>
              <a:t>31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F88-5CCE-422B-9825-44722BCAFC6C}" type="datetime1">
              <a:rPr lang="en-US" smtClean="0"/>
              <a:t>6/14/2011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C7209BD-541C-4ADC-BE57-6EF808D785A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23A8-8038-43F6-9175-342F10E61ACA}" type="datetime1">
              <a:rPr lang="en-US" smtClean="0"/>
              <a:t>6/14/2011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442B-1963-4A4A-904D-75812D9F27C4}" type="datetime1">
              <a:rPr lang="en-US" smtClean="0"/>
              <a:t>6/14/2011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639762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C427-4B64-41ED-A4F6-CFCC762EE8B2}" type="datetime1">
              <a:rPr lang="en-US" smtClean="0"/>
              <a:t>6/14/2011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0" y="649287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Nick Loomis (MIT-WHOI)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492875"/>
            <a:ext cx="533400" cy="365125"/>
          </a:xfrm>
        </p:spPr>
        <p:txBody>
          <a:bodyPr/>
          <a:lstStyle>
            <a:lvl1pPr>
              <a:defRPr sz="1400"/>
            </a:lvl1pPr>
          </a:lstStyle>
          <a:p>
            <a:fld id="{2C7209BD-541C-4ADC-BE57-6EF808D785A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0FAA-CA26-41FB-A87A-884609A26517}" type="datetime1">
              <a:rPr lang="en-US" smtClean="0"/>
              <a:t>6/14/2011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054B-32F8-4CB9-B9EF-183EC3C8E477}" type="datetime1">
              <a:rPr lang="en-US" smtClean="0"/>
              <a:t>6/14/2011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8AA0-03BA-4978-A199-28F32AAEAFD5}" type="datetime1">
              <a:rPr lang="en-US" smtClean="0"/>
              <a:t>6/14/2011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BE25-2EF7-46BB-A635-D52E3E25C4EB}" type="datetime1">
              <a:rPr lang="en-US" smtClean="0"/>
              <a:t>6/14/2011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55DF8-3863-4785-B96A-E12C66ED6AF3}" type="datetime1">
              <a:rPr lang="en-US" smtClean="0"/>
              <a:t>6/14/2011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10B71-AC5C-48FA-82AD-C77BDD437136}" type="datetime1">
              <a:rPr lang="en-US" smtClean="0"/>
              <a:t>6/14/2011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04256-97A5-4C3F-ABA5-5DE1820E0532}" type="datetime1">
              <a:rPr lang="en-US" smtClean="0"/>
              <a:t>6/14/2011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2DF67-C614-4B95-B10F-8F512DA66199}" type="datetime1">
              <a:rPr lang="en-US" smtClean="0"/>
              <a:t>6/14/2011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Nick Loomis (MIT-WHOI)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29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Nick Loomis (MIT-WHOI) &lt;</a:t>
            </a:r>
            <a:fld id="{2C7209BD-541C-4ADC-BE57-6EF808D785A2}" type="slidenum">
              <a:rPr lang="en-US" smtClean="0"/>
              <a:pPr/>
              <a:t>‹#›</a:t>
            </a:fld>
            <a:r>
              <a:rPr lang="en-US" dirty="0" smtClean="0"/>
              <a:t>&gt;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nloomis\Documents\Holography\presentations\PMFS%20collected%20samples,%20Dive%201.wmv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05000"/>
            <a:ext cx="7391400" cy="152717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Automated Identification of Rockfish and Habitats from</a:t>
            </a:r>
            <a:br>
              <a:rPr lang="en-US" dirty="0"/>
            </a:br>
            <a:r>
              <a:rPr lang="en-US" dirty="0" err="1"/>
              <a:t>SeaBED</a:t>
            </a:r>
            <a:r>
              <a:rPr lang="en-US" dirty="0"/>
              <a:t> Imagery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0775"/>
            <a:ext cx="6400800" cy="1752600"/>
          </a:xfrm>
        </p:spPr>
        <p:txBody>
          <a:bodyPr/>
          <a:lstStyle/>
          <a:p>
            <a:r>
              <a:rPr lang="en-US" dirty="0" smtClean="0"/>
              <a:t>Nick Loomis (MIT-WHOI JP)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5145087"/>
            <a:ext cx="1157288" cy="102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9" descr="mit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334000"/>
            <a:ext cx="1295400" cy="668338"/>
          </a:xfrm>
          <a:prstGeom prst="rect">
            <a:avLst/>
          </a:prstGeom>
          <a:noFill/>
        </p:spPr>
      </p:pic>
      <p:pic>
        <p:nvPicPr>
          <p:cNvPr id="6" name="Picture 10" descr="sea grant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91400" y="5257800"/>
            <a:ext cx="1371600" cy="755650"/>
          </a:xfrm>
          <a:prstGeom prst="rect">
            <a:avLst/>
          </a:prstGeom>
          <a:noFill/>
        </p:spPr>
      </p:pic>
      <p:pic>
        <p:nvPicPr>
          <p:cNvPr id="7" name="Picture 11" descr="Business cards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5257800"/>
            <a:ext cx="2438400" cy="8588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6019800"/>
            <a:ext cx="2514600" cy="609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 dirty="0" smtClean="0"/>
              <a:t>k = 30 textons per class, n = 5 pixels</a:t>
            </a:r>
            <a:endParaRPr lang="en-US" sz="1800" dirty="0"/>
          </a:p>
        </p:txBody>
      </p:sp>
      <p:pic>
        <p:nvPicPr>
          <p:cNvPr id="6146" name="Picture 2" descr="C:\Users\nloomis\Desktop\Habitats and Rockfish images\patch_TextonImages_k30_p5_PSDed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990600"/>
            <a:ext cx="5410200" cy="5023856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Patch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486400" cy="5105400"/>
          </a:xfrm>
        </p:spPr>
        <p:txBody>
          <a:bodyPr/>
          <a:lstStyle/>
          <a:p>
            <a:r>
              <a:rPr lang="en-US" dirty="0" smtClean="0"/>
              <a:t>Direct model of image content</a:t>
            </a:r>
          </a:p>
          <a:p>
            <a:pPr lvl="1"/>
            <a:r>
              <a:rPr lang="en-US" dirty="0" smtClean="0"/>
              <a:t>Filter responses are projections</a:t>
            </a:r>
          </a:p>
          <a:p>
            <a:pPr lvl="1"/>
            <a:r>
              <a:rPr lang="en-US" dirty="0" smtClean="0"/>
              <a:t>Maintains higher dimensionality (kernel-like)</a:t>
            </a:r>
          </a:p>
          <a:p>
            <a:r>
              <a:rPr lang="en-US" dirty="0" smtClean="0"/>
              <a:t>Contain similar information as gradients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C:\Users\nloomis\Desktop\Habitats and Rockfish images\patch_TextonImages_k30_p5_PSDed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143000"/>
            <a:ext cx="2625918" cy="24384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Eigenpatches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Patch dimensionality: 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+3</a:t>
            </a:r>
          </a:p>
          <a:p>
            <a:pPr lvl="1"/>
            <a:r>
              <a:rPr lang="en-US" dirty="0" smtClean="0"/>
              <a:t>For small </a:t>
            </a:r>
            <a:r>
              <a:rPr lang="en-US" i="1" dirty="0" smtClean="0"/>
              <a:t>n</a:t>
            </a:r>
            <a:r>
              <a:rPr lang="en-US" dirty="0" smtClean="0"/>
              <a:t>: easily generate redundant patches</a:t>
            </a:r>
          </a:p>
          <a:p>
            <a:pPr lvl="1"/>
            <a:r>
              <a:rPr lang="en-US" dirty="0" smtClean="0"/>
              <a:t>For large </a:t>
            </a:r>
            <a:r>
              <a:rPr lang="en-US" i="1" dirty="0" smtClean="0"/>
              <a:t>n</a:t>
            </a:r>
            <a:r>
              <a:rPr lang="en-US" dirty="0" smtClean="0"/>
              <a:t>: extremely high dimensionality </a:t>
            </a:r>
          </a:p>
          <a:p>
            <a:r>
              <a:rPr lang="en-US" dirty="0" smtClean="0"/>
              <a:t>Decompose patches into a shared </a:t>
            </a:r>
            <a:r>
              <a:rPr lang="en-US" dirty="0" err="1" smtClean="0"/>
              <a:t>eigenspace</a:t>
            </a:r>
            <a:r>
              <a:rPr lang="en-US" dirty="0" smtClean="0"/>
              <a:t> before creating models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4572000"/>
            <a:ext cx="33528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n</a:t>
            </a:r>
            <a:r>
              <a:rPr lang="en-US" dirty="0" smtClean="0"/>
              <a:t>: number of pixels per side</a:t>
            </a:r>
          </a:p>
          <a:p>
            <a:r>
              <a:rPr lang="en-US" dirty="0" smtClean="0"/>
              <a:t>+3: mean color vector over patch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Eigenpatches</a:t>
            </a:r>
            <a:endParaRPr lang="en-US" dirty="0"/>
          </a:p>
        </p:txBody>
      </p:sp>
      <p:pic>
        <p:nvPicPr>
          <p:cNvPr id="7170" name="Picture 2" descr="C:\Users\nloomis\Desktop\Habitats and Rockfish images\eigenpatches_p5.bmp"/>
          <p:cNvPicPr>
            <a:picLocks noChangeAspect="1" noChangeArrowheads="1"/>
          </p:cNvPicPr>
          <p:nvPr/>
        </p:nvPicPr>
        <p:blipFill>
          <a:blip r:embed="rId2" cstate="print"/>
          <a:srcRect l="7450" t="5013" r="4257" b="8773"/>
          <a:stretch>
            <a:fillRect/>
          </a:stretch>
        </p:blipFill>
        <p:spPr bwMode="auto">
          <a:xfrm>
            <a:off x="609600" y="990600"/>
            <a:ext cx="6189692" cy="513267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0" y="2286000"/>
            <a:ext cx="1904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1: highest energy</a:t>
            </a:r>
          </a:p>
          <a:p>
            <a:r>
              <a:rPr lang="en-US" dirty="0" smtClean="0"/>
              <a:t>28: lowest energy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Eigenvalue</a:t>
            </a:r>
            <a:r>
              <a:rPr lang="en-US" dirty="0" smtClean="0"/>
              <a:t> sign ambiguity leads to inverted colors in some cases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Patches from VZ</a:t>
            </a:r>
            <a:endParaRPr lang="en-US" dirty="0"/>
          </a:p>
        </p:txBody>
      </p:sp>
      <p:pic>
        <p:nvPicPr>
          <p:cNvPr id="11266" name="Picture 2" descr="C:\Users\nloomis\Desktop\Habitats and Rockfish images\vz_patch_text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43000"/>
            <a:ext cx="6858000" cy="538222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4800" y="381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training set includes a variety of natural and man-made textures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Patches from </a:t>
            </a:r>
            <a:r>
              <a:rPr lang="en-US" dirty="0" err="1" smtClean="0"/>
              <a:t>Torralba</a:t>
            </a:r>
            <a:endParaRPr lang="en-US" dirty="0"/>
          </a:p>
        </p:txBody>
      </p:sp>
      <p:pic>
        <p:nvPicPr>
          <p:cNvPr id="4" name="Picture 3" descr="C:\Users\nloomis\Desktop\Habitats and Rockfish images\boosted_filters_torralb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315200" cy="397067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419600" y="4800600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Note: Patches selected for detecting multiple classes of man-made objects using boosting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Number of Class Models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training image generates a model</a:t>
            </a:r>
          </a:p>
          <a:p>
            <a:r>
              <a:rPr lang="en-US" dirty="0" smtClean="0"/>
              <a:t>Single model per class: aggregate the models for all training images in the same class</a:t>
            </a:r>
          </a:p>
          <a:p>
            <a:r>
              <a:rPr lang="en-US" dirty="0" smtClean="0"/>
              <a:t>Multiple models per class: select representative models</a:t>
            </a:r>
          </a:p>
          <a:p>
            <a:pPr lvl="1"/>
            <a:r>
              <a:rPr lang="en-US" dirty="0" smtClean="0"/>
              <a:t>Affinity propagation to guarantee class membership</a:t>
            </a:r>
          </a:p>
          <a:p>
            <a:pPr lvl="1"/>
            <a:r>
              <a:rPr lang="en-US" dirty="0" err="1" smtClean="0"/>
              <a:t>Akaike</a:t>
            </a:r>
            <a:r>
              <a:rPr lang="en-US" dirty="0" smtClean="0"/>
              <a:t>-like criterion for selecting appropriate number of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Results (Overall TP Rate)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914400"/>
            <a:ext cx="6019800" cy="4037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0" y="5181600"/>
            <a:ext cx="336842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n</a:t>
            </a:r>
            <a:r>
              <a:rPr lang="en-US" dirty="0" smtClean="0"/>
              <a:t>: number of pixels per patch side</a:t>
            </a:r>
          </a:p>
          <a:p>
            <a:r>
              <a:rPr lang="en-US" i="1" dirty="0" smtClean="0"/>
              <a:t>k</a:t>
            </a:r>
            <a:r>
              <a:rPr lang="en-US" dirty="0" smtClean="0"/>
              <a:t>: number of textons per class</a:t>
            </a:r>
          </a:p>
          <a:p>
            <a:r>
              <a:rPr lang="en-US" dirty="0" smtClean="0"/>
              <a:t>-S: single model per class</a:t>
            </a:r>
          </a:p>
          <a:p>
            <a:r>
              <a:rPr lang="en-US" dirty="0" smtClean="0"/>
              <a:t>-M: multiple models per class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5257800"/>
            <a:ext cx="2625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 general: 80-85%.</a:t>
            </a:r>
            <a:endParaRPr lang="en-US" sz="2400" b="1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Independent Components Analysis</a:t>
            </a:r>
            <a:endParaRPr lang="en-US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 cstate="print"/>
          <a:srcRect l="18722" t="3743" r="14977" b="7485"/>
          <a:stretch>
            <a:fillRect/>
          </a:stretch>
        </p:blipFill>
        <p:spPr bwMode="auto">
          <a:xfrm>
            <a:off x="5476662" y="2438400"/>
            <a:ext cx="2266801" cy="2277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>
            <a:off x="5248062" y="5029200"/>
            <a:ext cx="32766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3647862" y="3429000"/>
            <a:ext cx="3200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53400" y="4953000"/>
            <a:ext cx="475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x’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724400" y="1752600"/>
            <a:ext cx="49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y’</a:t>
            </a:r>
            <a:endParaRPr lang="en-US" sz="3200" dirty="0"/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2" cstate="print"/>
          <a:srcRect l="18722" t="3743" r="14977" b="7485"/>
          <a:stretch>
            <a:fillRect/>
          </a:stretch>
        </p:blipFill>
        <p:spPr bwMode="auto">
          <a:xfrm rot="2878630">
            <a:off x="1309426" y="2218163"/>
            <a:ext cx="2266801" cy="2277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Arrow Connector 19"/>
          <p:cNvCxnSpPr/>
          <p:nvPr/>
        </p:nvCxnSpPr>
        <p:spPr>
          <a:xfrm>
            <a:off x="800470" y="5105401"/>
            <a:ext cx="32766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-799730" y="3505201"/>
            <a:ext cx="3200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96070" y="5029201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19470" y="18288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5638800" y="5486400"/>
            <a:ext cx="2752938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p(</a:t>
            </a:r>
            <a:r>
              <a:rPr lang="en-US" sz="2400" dirty="0" err="1" smtClean="0"/>
              <a:t>x’,y</a:t>
            </a:r>
            <a:r>
              <a:rPr lang="en-US" sz="2400" dirty="0" smtClean="0"/>
              <a:t>’) = p(x’)p(y’): independent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62000" y="5486400"/>
            <a:ext cx="311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p(</a:t>
            </a:r>
            <a:r>
              <a:rPr lang="en-US" sz="2400" dirty="0" err="1" smtClean="0"/>
              <a:t>x,y</a:t>
            </a:r>
            <a:r>
              <a:rPr lang="en-US" sz="2400" dirty="0" smtClean="0"/>
              <a:t>): joint distribution</a:t>
            </a:r>
            <a:endParaRPr lang="en-US" sz="2400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724400" y="8382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Idea: increase </a:t>
            </a:r>
            <a:r>
              <a:rPr lang="en-US" dirty="0" err="1" smtClean="0"/>
              <a:t>discriminability</a:t>
            </a:r>
            <a:r>
              <a:rPr lang="en-US" dirty="0" smtClean="0"/>
              <a:t> by better distributing energy through all the components</a:t>
            </a:r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ICA Patches</a:t>
            </a:r>
            <a:endParaRPr lang="en-US" dirty="0"/>
          </a:p>
        </p:txBody>
      </p:sp>
      <p:pic>
        <p:nvPicPr>
          <p:cNvPr id="5122" name="Picture 2" descr="C:\Users\nloomis\Desktop\Habitats and Rockfish images\ICApatches_ForwardA_p5.jpg"/>
          <p:cNvPicPr>
            <a:picLocks noChangeAspect="1" noChangeArrowheads="1"/>
          </p:cNvPicPr>
          <p:nvPr/>
        </p:nvPicPr>
        <p:blipFill>
          <a:blip r:embed="rId2" cstate="print"/>
          <a:srcRect l="11955" t="4800" r="9564" b="9600"/>
          <a:stretch>
            <a:fillRect/>
          </a:stretch>
        </p:blipFill>
        <p:spPr bwMode="auto">
          <a:xfrm>
            <a:off x="381000" y="838200"/>
            <a:ext cx="6399051" cy="5214929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6600" y="2438400"/>
            <a:ext cx="1828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same dimensionality reduction as </a:t>
            </a:r>
            <a:r>
              <a:rPr lang="en-US" dirty="0" err="1" smtClean="0"/>
              <a:t>eigenpatches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Less intuitive; blob-like; relation to phase-space filters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Thesis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6324600" cy="4906963"/>
          </a:xfrm>
        </p:spPr>
        <p:txBody>
          <a:bodyPr/>
          <a:lstStyle/>
          <a:p>
            <a:r>
              <a:rPr lang="en-US" b="1" dirty="0" smtClean="0"/>
              <a:t>Auto ID of rockfish and habitats </a:t>
            </a:r>
          </a:p>
          <a:p>
            <a:endParaRPr lang="en-US" b="1" dirty="0" smtClean="0"/>
          </a:p>
          <a:p>
            <a:r>
              <a:rPr lang="en-US" dirty="0" smtClean="0"/>
              <a:t>Design of a holographic system for </a:t>
            </a:r>
            <a:r>
              <a:rPr lang="en-US" i="1" dirty="0" smtClean="0"/>
              <a:t>in situ </a:t>
            </a:r>
            <a:r>
              <a:rPr lang="en-US" dirty="0" err="1" smtClean="0"/>
              <a:t>microscale</a:t>
            </a:r>
            <a:r>
              <a:rPr lang="en-US" dirty="0" smtClean="0"/>
              <a:t> imaging</a:t>
            </a:r>
          </a:p>
          <a:p>
            <a:r>
              <a:rPr lang="en-US" dirty="0" smtClean="0"/>
              <a:t>Algorithms and methods for extracting images from real-world holograms + applications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162800" y="1905000"/>
          <a:ext cx="1222459" cy="1905000"/>
        </p:xfrm>
        <a:graphic>
          <a:graphicData uri="http://schemas.openxmlformats.org/presentationml/2006/ole">
            <p:oleObj spid="_x0000_s16386" name="Image" r:id="rId3" imgW="4888889" imgH="7619048" progId="Photoshop.Image.6">
              <p:embed/>
            </p:oleObj>
          </a:graphicData>
        </a:graphic>
      </p:graphicFrame>
      <p:grpSp>
        <p:nvGrpSpPr>
          <p:cNvPr id="5" name="Group 4"/>
          <p:cNvGrpSpPr/>
          <p:nvPr/>
        </p:nvGrpSpPr>
        <p:grpSpPr>
          <a:xfrm rot="5400000">
            <a:off x="6496594" y="4628606"/>
            <a:ext cx="2590800" cy="1258389"/>
            <a:chOff x="3352800" y="1219200"/>
            <a:chExt cx="5435600" cy="27432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219200"/>
              <a:ext cx="2616200" cy="2743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72200" y="1219200"/>
              <a:ext cx="2616200" cy="2743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Patch Comparisons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95400"/>
            <a:ext cx="8452671" cy="3236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2000" y="4800600"/>
            <a:ext cx="336842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n</a:t>
            </a:r>
            <a:r>
              <a:rPr lang="en-US" dirty="0" smtClean="0"/>
              <a:t>: number of pixels per patch side</a:t>
            </a:r>
          </a:p>
          <a:p>
            <a:r>
              <a:rPr lang="en-US" i="1" dirty="0" smtClean="0"/>
              <a:t>k</a:t>
            </a:r>
            <a:r>
              <a:rPr lang="en-US" dirty="0" smtClean="0"/>
              <a:t>: number of textons per class</a:t>
            </a:r>
          </a:p>
          <a:p>
            <a:r>
              <a:rPr lang="en-US" dirty="0" smtClean="0"/>
              <a:t>-S: single model per class</a:t>
            </a:r>
          </a:p>
          <a:p>
            <a:r>
              <a:rPr lang="en-US" dirty="0" smtClean="0"/>
              <a:t>-M: multiple models per class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4648200"/>
            <a:ext cx="2971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ICA: around 8% better than patches</a:t>
            </a:r>
            <a:endParaRPr lang="en-US" sz="2400" b="1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ICA Parameter Space</a:t>
            </a:r>
            <a:endParaRPr lang="en-US" dirty="0"/>
          </a:p>
        </p:txBody>
      </p:sp>
      <p:pic>
        <p:nvPicPr>
          <p:cNvPr id="8195" name="Picture 3" descr="C:\Users\nloomis\Desktop\Habitats and Rockfish images\ica_parameterspace_n3-11_k10-120.png"/>
          <p:cNvPicPr>
            <a:picLocks noChangeAspect="1" noChangeArrowheads="1"/>
          </p:cNvPicPr>
          <p:nvPr/>
        </p:nvPicPr>
        <p:blipFill>
          <a:blip r:embed="rId3" cstate="print"/>
          <a:srcRect l="7297" r="6255"/>
          <a:stretch>
            <a:fillRect/>
          </a:stretch>
        </p:blipFill>
        <p:spPr bwMode="auto">
          <a:xfrm>
            <a:off x="685800" y="1524000"/>
            <a:ext cx="7581908" cy="32305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019800" y="762000"/>
            <a:ext cx="2615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Plot: overall TP rate</a:t>
            </a:r>
            <a:endParaRPr lang="en-US" sz="2400" dirty="0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1485900" y="4991100"/>
            <a:ext cx="228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5105400"/>
            <a:ext cx="106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2552700" y="4991100"/>
            <a:ext cx="228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5181600"/>
            <a:ext cx="144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Plateau of “big enough”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0" y="6019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Hint: ICA-M has 1-4 models per class, on average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4038600"/>
            <a:ext cx="2971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0800000">
            <a:off x="5257800" y="2819400"/>
            <a:ext cx="3200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8229600" y="25908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114300" y="3695700"/>
            <a:ext cx="685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6200000">
            <a:off x="-503267" y="2255867"/>
            <a:ext cx="18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“Enough” textons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7802533" y="2332067"/>
            <a:ext cx="18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“Enough” textons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rot="5400000">
            <a:off x="5372100" y="4991100"/>
            <a:ext cx="228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86400" y="5105400"/>
            <a:ext cx="1676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7048500" y="4991100"/>
            <a:ext cx="228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38800" y="5181600"/>
            <a:ext cx="144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Plateau of “big enough”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6" grpId="0"/>
      <p:bldP spid="27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Overall </a:t>
            </a:r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24000"/>
            <a:ext cx="808967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 rot="16200000">
            <a:off x="-217411" y="2571982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True class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7600" y="1143000"/>
            <a:ext cx="16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Estimated class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5181600"/>
            <a:ext cx="2482987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n</a:t>
            </a:r>
            <a:r>
              <a:rPr lang="en-US" sz="2000" dirty="0" smtClean="0"/>
              <a:t>=9x9 pixels</a:t>
            </a:r>
          </a:p>
          <a:p>
            <a:r>
              <a:rPr lang="en-US" sz="2000" i="1" dirty="0" smtClean="0"/>
              <a:t>k</a:t>
            </a:r>
            <a:r>
              <a:rPr lang="en-US" sz="2000" dirty="0" smtClean="0"/>
              <a:t>=60 textons per class</a:t>
            </a:r>
          </a:p>
          <a:p>
            <a:r>
              <a:rPr lang="en-US" sz="2000" dirty="0" smtClean="0"/>
              <a:t>ICA-M method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0" y="3810000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94.8% Overall TP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" y="6248400"/>
            <a:ext cx="408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limited (</a:t>
            </a:r>
            <a:r>
              <a:rPr lang="en-US" i="1" dirty="0" err="1" smtClean="0"/>
              <a:t>n</a:t>
            </a:r>
            <a:r>
              <a:rPr lang="en-US" dirty="0" err="1" smtClean="0"/>
              <a:t>,</a:t>
            </a:r>
            <a:r>
              <a:rPr lang="en-US" i="1" dirty="0" err="1" smtClean="0"/>
              <a:t>k</a:t>
            </a:r>
            <a:r>
              <a:rPr lang="en-US" dirty="0" smtClean="0"/>
              <a:t>) for speed and memory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3800" y="42672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Subtle visual differences (error is less harmful)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3390900" y="40005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6362700" y="40005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05200" y="4114800"/>
            <a:ext cx="297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nloomis\Desktop\Habitats and Rockfish images\sift_matching_sample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8066088" cy="3494088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nloomis\Desktop\Habitats and Rockfish images\weighting_sample cop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1524000"/>
            <a:ext cx="8686800" cy="43815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Daisy dive example, 3D w classification</a:t>
            </a:r>
            <a:endParaRPr lang="en-US" dirty="0"/>
          </a:p>
        </p:txBody>
      </p:sp>
      <p:pic>
        <p:nvPicPr>
          <p:cNvPr id="4" name="Picture 4" descr="Dive03_DaisyBank_classPlots"/>
          <p:cNvPicPr>
            <a:picLocks noChangeAspect="1" noChangeArrowheads="1"/>
          </p:cNvPicPr>
          <p:nvPr/>
        </p:nvPicPr>
        <p:blipFill>
          <a:blip r:embed="rId2" cstate="print"/>
          <a:srcRect l="8229" r="8229"/>
          <a:stretch>
            <a:fillRect/>
          </a:stretch>
        </p:blipFill>
        <p:spPr bwMode="auto">
          <a:xfrm>
            <a:off x="381000" y="1143000"/>
            <a:ext cx="8493757" cy="5445932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Coverage</a:t>
            </a:r>
            <a:endParaRPr lang="en-US" dirty="0"/>
          </a:p>
        </p:txBody>
      </p:sp>
      <p:pic>
        <p:nvPicPr>
          <p:cNvPr id="4" name="PMFS collected samples, Dive 1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524000" y="1576388"/>
            <a:ext cx="6096000" cy="4572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Limits for Bag-of-Words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Each pixel is independent: </a:t>
            </a:r>
            <a:r>
              <a:rPr lang="en-US" i="1" dirty="0" smtClean="0"/>
              <a:t>ignores spatial information</a:t>
            </a:r>
          </a:p>
          <a:p>
            <a:pPr lvl="1"/>
            <a:r>
              <a:rPr lang="en-US" dirty="0" smtClean="0"/>
              <a:t>Random fields, info from neighboring frames for future intrepid engineering students</a:t>
            </a:r>
          </a:p>
          <a:p>
            <a:r>
              <a:rPr lang="en-US" dirty="0" smtClean="0"/>
              <a:t>Classification limited to expert’s labels</a:t>
            </a:r>
          </a:p>
          <a:p>
            <a:pPr lvl="1"/>
            <a:r>
              <a:rPr lang="en-US" dirty="0" smtClean="0"/>
              <a:t>Detect images that match models poorly, present as new textures</a:t>
            </a:r>
          </a:p>
          <a:p>
            <a:r>
              <a:rPr lang="en-US" dirty="0" smtClean="0"/>
              <a:t>Requires training data (post-processing inherent)</a:t>
            </a:r>
          </a:p>
          <a:p>
            <a:pPr lvl="1"/>
            <a:r>
              <a:rPr lang="en-US" i="1" dirty="0" smtClean="0"/>
              <a:t>In situ</a:t>
            </a:r>
            <a:r>
              <a:rPr lang="en-US" dirty="0" smtClean="0"/>
              <a:t> use limited to areas with similar habitats as training data; resurveying earlier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Goal 2: Rockfish Detection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1600" y="5105400"/>
            <a:ext cx="2133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Chan-</a:t>
            </a:r>
            <a:r>
              <a:rPr lang="en-US" dirty="0" err="1" smtClean="0"/>
              <a:t>Vese</a:t>
            </a:r>
            <a:r>
              <a:rPr lang="en-US" dirty="0" smtClean="0"/>
              <a:t> mask and fast shape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51054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Combined shape and </a:t>
            </a:r>
            <a:r>
              <a:rPr lang="en-US" dirty="0" err="1" smtClean="0"/>
              <a:t>Fx</a:t>
            </a:r>
            <a:r>
              <a:rPr lang="en-US" dirty="0" smtClean="0"/>
              <a:t> CDF features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5000" y="32766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Detected rockfish (w. good outline/shape, belief strength)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91200" y="762000"/>
            <a:ext cx="298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Multi-stage detector-classifier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14400"/>
            <a:ext cx="1894603" cy="1650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371600"/>
            <a:ext cx="2341588" cy="163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3200400"/>
            <a:ext cx="1884444" cy="1640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Straight Connector 25"/>
          <p:cNvCxnSpPr/>
          <p:nvPr/>
        </p:nvCxnSpPr>
        <p:spPr>
          <a:xfrm>
            <a:off x="2667000" y="21336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72000" y="2133600"/>
            <a:ext cx="609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048000" y="2133600"/>
            <a:ext cx="152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71800" y="18288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Filter-based feature vector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7772400" y="21336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7696200" y="2590800"/>
            <a:ext cx="914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57800" y="3657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Morphological mask (regions)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rot="5400000">
            <a:off x="7772400" y="5410200"/>
            <a:ext cx="609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>
            <a:off x="7467600" y="5715000"/>
            <a:ext cx="61118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0800000">
            <a:off x="4343400" y="5715000"/>
            <a:ext cx="61118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791200"/>
            <a:ext cx="127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>
          <a:xfrm>
            <a:off x="1905000" y="5029200"/>
            <a:ext cx="23622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2600" y="5791200"/>
            <a:ext cx="12700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tangle 42"/>
          <p:cNvSpPr/>
          <p:nvPr/>
        </p:nvSpPr>
        <p:spPr>
          <a:xfrm>
            <a:off x="5029200" y="5029200"/>
            <a:ext cx="23622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3352800"/>
            <a:ext cx="11144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5" name="Straight Connector 44"/>
          <p:cNvCxnSpPr/>
          <p:nvPr/>
        </p:nvCxnSpPr>
        <p:spPr>
          <a:xfrm rot="10800000">
            <a:off x="1295400" y="57912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 flipV="1">
            <a:off x="990600" y="5486400"/>
            <a:ext cx="61118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nloomis\Desktop\Habitats and Rockfish images\rockfishSamplePatches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8413469" cy="28956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Immediate Goal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48800" y="19050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Left: image from </a:t>
            </a:r>
            <a:r>
              <a:rPr lang="en-US" dirty="0" err="1" smtClean="0"/>
              <a:t>SeaBED</a:t>
            </a:r>
            <a:endParaRPr lang="en-US" dirty="0" smtClean="0"/>
          </a:p>
          <a:p>
            <a:r>
              <a:rPr lang="en-US" dirty="0" smtClean="0"/>
              <a:t>Right: habitat classification, belief strength</a:t>
            </a:r>
          </a:p>
          <a:p>
            <a:r>
              <a:rPr lang="en-US" dirty="0" smtClean="0"/>
              <a:t>Left overlay: highlight box around rockfish with belief strength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43000" y="990600"/>
            <a:ext cx="6724650" cy="5379720"/>
            <a:chOff x="4495800" y="1447800"/>
            <a:chExt cx="4286250" cy="3429000"/>
          </a:xfrm>
        </p:grpSpPr>
        <p:pic>
          <p:nvPicPr>
            <p:cNvPr id="7" name="Picture 5" descr="CCXC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95800" y="1447800"/>
              <a:ext cx="4286250" cy="342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6875701" y="4556242"/>
              <a:ext cx="1871059" cy="294262"/>
            </a:xfrm>
            <a:prstGeom prst="rect">
              <a:avLst/>
            </a:prstGeom>
            <a:solidFill>
              <a:schemeClr val="bg1">
                <a:alpha val="43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/>
                <a:t>SeaBED</a:t>
              </a:r>
              <a:r>
                <a:rPr lang="en-US" sz="2400" b="1" dirty="0" smtClean="0"/>
                <a:t> optical image</a:t>
              </a:r>
              <a:endParaRPr lang="en-US" sz="2400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38800" y="2286000"/>
            <a:ext cx="533400" cy="1219200"/>
            <a:chOff x="5638800" y="2286000"/>
            <a:chExt cx="533400" cy="1219200"/>
          </a:xfrm>
        </p:grpSpPr>
        <p:sp>
          <p:nvSpPr>
            <p:cNvPr id="9" name="Rectangle 8"/>
            <p:cNvSpPr/>
            <p:nvPr/>
          </p:nvSpPr>
          <p:spPr>
            <a:xfrm>
              <a:off x="5638800" y="2286000"/>
              <a:ext cx="533400" cy="1219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8800" y="2286000"/>
              <a:ext cx="533400" cy="1219200"/>
            </a:xfrm>
            <a:prstGeom prst="rect">
              <a:avLst/>
            </a:prstGeom>
            <a:solidFill>
              <a:schemeClr val="tx1">
                <a:alpha val="26000"/>
              </a:schemeClr>
            </a:solidFill>
            <a:ln w="317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524000" y="1371600"/>
            <a:ext cx="5796501" cy="4343400"/>
            <a:chOff x="1524000" y="1295400"/>
            <a:chExt cx="5796501" cy="4343400"/>
          </a:xfrm>
        </p:grpSpPr>
        <p:grpSp>
          <p:nvGrpSpPr>
            <p:cNvPr id="37" name="Group 36"/>
            <p:cNvGrpSpPr/>
            <p:nvPr/>
          </p:nvGrpSpPr>
          <p:grpSpPr>
            <a:xfrm>
              <a:off x="1524000" y="4191000"/>
              <a:ext cx="1447800" cy="1447800"/>
              <a:chOff x="1371600" y="1219200"/>
              <a:chExt cx="1447800" cy="14478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981200" y="2286000"/>
                <a:ext cx="644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Sand</a:t>
                </a:r>
                <a:endParaRPr lang="en-US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971800" y="4191000"/>
              <a:ext cx="1453101" cy="1447800"/>
              <a:chOff x="1371600" y="1219200"/>
              <a:chExt cx="1453101" cy="14478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419600" y="4191000"/>
              <a:ext cx="1453101" cy="1447800"/>
              <a:chOff x="1371600" y="1219200"/>
              <a:chExt cx="1453101" cy="144780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867400" y="4191000"/>
              <a:ext cx="1453101" cy="1447800"/>
              <a:chOff x="1371600" y="1219200"/>
              <a:chExt cx="1453101" cy="144780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2971800" y="2743200"/>
              <a:ext cx="1453101" cy="1447800"/>
              <a:chOff x="1371600" y="1219200"/>
              <a:chExt cx="1453101" cy="14478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419600" y="2743200"/>
              <a:ext cx="1453101" cy="1447800"/>
              <a:chOff x="1371600" y="1219200"/>
              <a:chExt cx="1453101" cy="144780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867400" y="2743200"/>
              <a:ext cx="1453101" cy="1447800"/>
              <a:chOff x="1371600" y="1219200"/>
              <a:chExt cx="1453101" cy="144780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524000" y="2743200"/>
              <a:ext cx="1453101" cy="1447800"/>
              <a:chOff x="1371600" y="1219200"/>
              <a:chExt cx="1453101" cy="144780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971800" y="1295400"/>
              <a:ext cx="1453101" cy="1447800"/>
              <a:chOff x="1371600" y="1219200"/>
              <a:chExt cx="1453101" cy="14478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4419600" y="1295400"/>
              <a:ext cx="1453101" cy="1447800"/>
              <a:chOff x="1371600" y="1219200"/>
              <a:chExt cx="1453101" cy="14478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867400" y="1295400"/>
              <a:ext cx="1453101" cy="1447800"/>
              <a:chOff x="1371600" y="1219200"/>
              <a:chExt cx="1453101" cy="14478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524000" y="1295400"/>
              <a:ext cx="1453101" cy="1447800"/>
              <a:chOff x="1371600" y="1219200"/>
              <a:chExt cx="1453101" cy="14478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</p:grpSp>
      <p:sp>
        <p:nvSpPr>
          <p:cNvPr id="74" name="Slide Number Placeholder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Footer Placeholder 7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Boosting Overview</a:t>
            </a:r>
            <a:endParaRPr lang="en-US" dirty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linear combination of </a:t>
            </a:r>
            <a:r>
              <a:rPr lang="en-US" i="1" dirty="0"/>
              <a:t>weak</a:t>
            </a:r>
            <a:r>
              <a:rPr lang="en-US" dirty="0"/>
              <a:t> classifiers </a:t>
            </a:r>
            <a:r>
              <a:rPr lang="en-US" dirty="0" smtClean="0"/>
              <a:t>(50% or better) to </a:t>
            </a:r>
            <a:r>
              <a:rPr lang="en-US" dirty="0"/>
              <a:t>make a single </a:t>
            </a:r>
            <a:r>
              <a:rPr lang="en-US" i="1" dirty="0"/>
              <a:t>strong</a:t>
            </a:r>
            <a:r>
              <a:rPr lang="en-US" dirty="0"/>
              <a:t> </a:t>
            </a:r>
            <a:r>
              <a:rPr lang="en-US" dirty="0" smtClean="0"/>
              <a:t>classifier</a:t>
            </a:r>
          </a:p>
          <a:p>
            <a:r>
              <a:rPr lang="en-US" dirty="0" smtClean="0"/>
              <a:t>Features can have mixed scales</a:t>
            </a:r>
            <a:endParaRPr lang="en-US" dirty="0"/>
          </a:p>
          <a:p>
            <a:r>
              <a:rPr lang="en-US" dirty="0"/>
              <a:t>2001: used for an amazing fast and accurate face detector (with simple features)</a:t>
            </a:r>
          </a:p>
          <a:p>
            <a:pPr lvl="1"/>
            <a:r>
              <a:rPr lang="en-US" dirty="0"/>
              <a:t>Currently used for face detection in point-n-shoot cameras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Boosting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4214813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5410200" y="1219200"/>
            <a:ext cx="3505200" cy="132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Goal: combine weak classifiers to create a complex, strong decision 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First stump</a:t>
            </a:r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4214813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5943600" y="1600200"/>
            <a:ext cx="2667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NB: the demo here uses </a:t>
            </a:r>
            <a:r>
              <a:rPr lang="en-US" b="1" dirty="0" smtClean="0"/>
              <a:t>1D decision </a:t>
            </a:r>
            <a:r>
              <a:rPr lang="en-US" b="1" dirty="0"/>
              <a:t>stumps!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Re-weight based on error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4214813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Add a stump, re-weight 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0"/>
            <a:ext cx="43053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Repeat…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0"/>
            <a:ext cx="43053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…to create a complex boundary…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0"/>
            <a:ext cx="43053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…and combine into one classifier.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42449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5867400" y="1600200"/>
            <a:ext cx="287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Red: “true” boundary</a:t>
            </a:r>
          </a:p>
          <a:p>
            <a:r>
              <a:rPr lang="en-US"/>
              <a:t>Black: AdaBoost boundary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Stage 1: Candidate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Best features</a:t>
            </a:r>
          </a:p>
          <a:p>
            <a:pPr lvl="1"/>
            <a:r>
              <a:rPr lang="en-US" dirty="0" smtClean="0"/>
              <a:t>Color: </a:t>
            </a:r>
            <a:r>
              <a:rPr lang="en-US" dirty="0" err="1" smtClean="0"/>
              <a:t>cos</a:t>
            </a:r>
            <a:r>
              <a:rPr lang="en-US" dirty="0" smtClean="0"/>
              <a:t>(Hue), sin(Hue), Saturation, Value</a:t>
            </a:r>
          </a:p>
          <a:p>
            <a:pPr lvl="1"/>
            <a:r>
              <a:rPr lang="en-US" dirty="0" smtClean="0"/>
              <a:t>Texture: monogenic filters</a:t>
            </a:r>
          </a:p>
          <a:p>
            <a:pPr lvl="1"/>
            <a:r>
              <a:rPr lang="en-US" dirty="0" smtClean="0"/>
              <a:t>Statistics of the local pixel neighborhood</a:t>
            </a:r>
          </a:p>
          <a:p>
            <a:r>
              <a:rPr lang="en-US" dirty="0" smtClean="0"/>
              <a:t>Train boosted classifier</a:t>
            </a:r>
          </a:p>
          <a:p>
            <a:r>
              <a:rPr lang="en-US" dirty="0" smtClean="0"/>
              <a:t>Classify as rockfish pixel or non-rockfish pixel, group using simple morphological 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Region Detection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97" y="990600"/>
            <a:ext cx="889020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362200"/>
            <a:ext cx="7543800" cy="3763963"/>
          </a:xfrm>
        </p:spPr>
        <p:txBody>
          <a:bodyPr/>
          <a:lstStyle/>
          <a:p>
            <a:r>
              <a:rPr lang="en-US" dirty="0" smtClean="0"/>
              <a:t>Bag-of-words texture recognition</a:t>
            </a:r>
          </a:p>
          <a:p>
            <a:r>
              <a:rPr lang="en-US" dirty="0" smtClean="0"/>
              <a:t>Boosting, esp. for detection</a:t>
            </a:r>
          </a:p>
          <a:p>
            <a:r>
              <a:rPr lang="en-US" dirty="0" smtClean="0"/>
              <a:t>GPU processing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76400"/>
            <a:ext cx="383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Introduce techniques: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Stage 2: Pruning With Shape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Chan-</a:t>
            </a:r>
            <a:r>
              <a:rPr lang="en-US" dirty="0" err="1" smtClean="0"/>
              <a:t>Vese</a:t>
            </a:r>
            <a:r>
              <a:rPr lang="en-US" dirty="0" smtClean="0"/>
              <a:t> (CV) region masks using Saturation, Value color data</a:t>
            </a:r>
          </a:p>
          <a:p>
            <a:r>
              <a:rPr lang="en-US" dirty="0" smtClean="0"/>
              <a:t>Compute major, minor axes</a:t>
            </a:r>
          </a:p>
          <a:p>
            <a:pPr lvl="1"/>
            <a:r>
              <a:rPr lang="en-US" dirty="0" smtClean="0"/>
              <a:t>Log(axes) includes area (sum), perimeter (area relation), eccentricity (for high </a:t>
            </a:r>
            <a:r>
              <a:rPr lang="en-US" dirty="0" err="1" smtClean="0"/>
              <a:t>ecc</a:t>
            </a:r>
            <a:r>
              <a:rPr lang="en-US" dirty="0" smtClean="0"/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Regions from Chan-Vese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3908" name="Picture 4" descr="sample_cvmask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860425"/>
            <a:ext cx="7996238" cy="599757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Regions from Chan-Vese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8244" name="Picture 4" descr="sample_cvmask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838200"/>
            <a:ext cx="8080375" cy="6059488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Regions from Chan-Vese</a:t>
            </a:r>
          </a:p>
        </p:txBody>
      </p:sp>
      <p:pic>
        <p:nvPicPr>
          <p:cNvPr id="142341" name="Picture 5" descr="sample_cvmask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798513"/>
            <a:ext cx="8080375" cy="6059487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Adjusted Size-based Decision Region</a:t>
            </a:r>
            <a:endParaRPr lang="en-US" dirty="0"/>
          </a:p>
        </p:txBody>
      </p:sp>
      <p:pic>
        <p:nvPicPr>
          <p:cNvPr id="1026" name="Picture 2" descr="C:\Users\nloomis\Desktop\Habitats and Rockfish images\rockfish_stage2Boosting_logAx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19200"/>
            <a:ext cx="7789943" cy="5334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96000" y="838200"/>
            <a:ext cx="251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Color: boosting </a:t>
            </a:r>
            <a:r>
              <a:rPr lang="en-US" dirty="0" err="1" smtClean="0"/>
              <a:t>Fx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Stage 3: Shape and Region-Belief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Shape: Zernike moments (with CV mask)</a:t>
            </a:r>
          </a:p>
          <a:p>
            <a:r>
              <a:rPr lang="en-US" dirty="0" smtClean="0"/>
              <a:t>Region-based belief</a:t>
            </a:r>
          </a:p>
          <a:p>
            <a:pPr lvl="1"/>
            <a:r>
              <a:rPr lang="en-US" dirty="0" smtClean="0"/>
              <a:t>Stage 1 had local color, texture information (stored in boosting value)</a:t>
            </a:r>
          </a:p>
          <a:p>
            <a:pPr lvl="1"/>
            <a:r>
              <a:rPr lang="en-US" dirty="0" smtClean="0"/>
              <a:t>Stage 2 had improved region information</a:t>
            </a:r>
          </a:p>
          <a:p>
            <a:pPr lvl="1"/>
            <a:r>
              <a:rPr lang="en-US" dirty="0" smtClean="0"/>
              <a:t>Get a distribution over the object region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Region Belief CDF</a:t>
            </a:r>
            <a:endParaRPr lang="en-US" dirty="0"/>
          </a:p>
        </p:txBody>
      </p:sp>
      <p:pic>
        <p:nvPicPr>
          <p:cNvPr id="2050" name="Picture 2" descr="C:\Users\nloomis\Desktop\Habitats and Rockfish images\rockfish_stage1_fxDistributionsCDF_plaincolo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045623" cy="51054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Detection Results (2)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848677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8000000">
            <a:off x="1825936" y="4750688"/>
            <a:ext cx="30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Regions from boosting, morph.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3213957" y="4514063"/>
            <a:ext cx="271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 shape from Chan-</a:t>
            </a:r>
            <a:r>
              <a:rPr lang="en-US" dirty="0" err="1" smtClean="0"/>
              <a:t>Vese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4219513" y="4488157"/>
            <a:ext cx="265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Zernike shape and </a:t>
            </a:r>
            <a:r>
              <a:rPr lang="en-US" dirty="0" err="1" smtClean="0"/>
              <a:t>Fx</a:t>
            </a:r>
            <a:r>
              <a:rPr lang="en-US" dirty="0" smtClean="0"/>
              <a:t> CDFs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Detection Results (1)</a:t>
            </a:r>
            <a:endParaRPr lang="en-US" dirty="0"/>
          </a:p>
        </p:txBody>
      </p:sp>
      <p:pic>
        <p:nvPicPr>
          <p:cNvPr id="14338" name="Picture 2" descr="C:\Users\nloomis\Desktop\Habitats and Rockfish images\stage3_thesis_possibleRockInFxOrderLtoR.png"/>
          <p:cNvPicPr>
            <a:picLocks noChangeAspect="1" noChangeArrowheads="1"/>
          </p:cNvPicPr>
          <p:nvPr/>
        </p:nvPicPr>
        <p:blipFill>
          <a:blip r:embed="rId2" cstate="print"/>
          <a:srcRect b="50196"/>
          <a:stretch>
            <a:fillRect/>
          </a:stretch>
        </p:blipFill>
        <p:spPr bwMode="auto">
          <a:xfrm>
            <a:off x="381000" y="1143000"/>
            <a:ext cx="8559217" cy="40386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rot="10800000">
            <a:off x="457200" y="5486400"/>
            <a:ext cx="2133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172200" y="5410200"/>
            <a:ext cx="2590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5800" y="5638800"/>
            <a:ext cx="2899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Increasing confidence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86400" y="5562600"/>
            <a:ext cx="300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Decreasing confidence</a:t>
            </a:r>
            <a:endParaRPr lang="en-US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Sensitivity and Avoidance</a:t>
            </a:r>
            <a:endParaRPr lang="en-US" dirty="0"/>
          </a:p>
        </p:txBody>
      </p:sp>
      <p:pic>
        <p:nvPicPr>
          <p:cNvPr id="3074" name="Picture 2" descr="C:\Users\nloomis\Desktop\Habitats and Rockfish images\rockfish_spatialDistribution_handVerifiedCVregions.png"/>
          <p:cNvPicPr>
            <a:picLocks noChangeAspect="1" noChangeArrowheads="1"/>
          </p:cNvPicPr>
          <p:nvPr/>
        </p:nvPicPr>
        <p:blipFill>
          <a:blip r:embed="rId2" cstate="print"/>
          <a:srcRect l="39597" r="36351" b="15339"/>
          <a:stretch>
            <a:fillRect/>
          </a:stretch>
        </p:blipFill>
        <p:spPr bwMode="auto">
          <a:xfrm>
            <a:off x="4495800" y="914400"/>
            <a:ext cx="3388240" cy="2524002"/>
          </a:xfrm>
          <a:prstGeom prst="rect">
            <a:avLst/>
          </a:prstGeom>
          <a:noFill/>
        </p:spPr>
      </p:pic>
      <p:pic>
        <p:nvPicPr>
          <p:cNvPr id="5" name="Picture 2" descr="C:\Users\nloomis\Desktop\Habitats and Rockfish images\rockfish_spatialDistribution_handVerifiedCVregions.png"/>
          <p:cNvPicPr>
            <a:picLocks noChangeAspect="1" noChangeArrowheads="1"/>
          </p:cNvPicPr>
          <p:nvPr/>
        </p:nvPicPr>
        <p:blipFill>
          <a:blip r:embed="rId2" cstate="print"/>
          <a:srcRect l="68807" t="6135" r="7789" b="15339"/>
          <a:stretch>
            <a:fillRect/>
          </a:stretch>
        </p:blipFill>
        <p:spPr bwMode="auto">
          <a:xfrm>
            <a:off x="2743200" y="3505200"/>
            <a:ext cx="4267200" cy="3030299"/>
          </a:xfrm>
          <a:prstGeom prst="rect">
            <a:avLst/>
          </a:prstGeom>
          <a:noFill/>
        </p:spPr>
      </p:pic>
      <p:pic>
        <p:nvPicPr>
          <p:cNvPr id="6" name="Picture 2" descr="C:\Users\nloomis\Desktop\Habitats and Rockfish images\rockfish_spatialDistribution_handVerifiedCVregions.png"/>
          <p:cNvPicPr>
            <a:picLocks noChangeAspect="1" noChangeArrowheads="1"/>
          </p:cNvPicPr>
          <p:nvPr/>
        </p:nvPicPr>
        <p:blipFill>
          <a:blip r:embed="rId2" cstate="print"/>
          <a:srcRect l="11684" r="65561" b="15339"/>
          <a:stretch>
            <a:fillRect/>
          </a:stretch>
        </p:blipFill>
        <p:spPr bwMode="auto">
          <a:xfrm>
            <a:off x="1066800" y="914400"/>
            <a:ext cx="3205219" cy="2524002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3505200" y="3124200"/>
            <a:ext cx="2057400" cy="1981200"/>
          </a:xfrm>
          <a:prstGeom prst="roundRect">
            <a:avLst/>
          </a:prstGeom>
          <a:solidFill>
            <a:schemeClr val="accent5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Direct (nets, hooks, observers)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B8B6-A935-4BDB-B1F0-EB89184B80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Imagery?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6096000"/>
            <a:ext cx="2453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Area or Volume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797975" y="2245777"/>
            <a:ext cx="2881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Resolution (Detail)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43000" y="6019800"/>
            <a:ext cx="7162800" cy="1588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-1256506" y="3618706"/>
            <a:ext cx="4799806" cy="794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810000" y="5486400"/>
            <a:ext cx="4648200" cy="381000"/>
          </a:xfrm>
          <a:prstGeom prst="roundRect">
            <a:avLst/>
          </a:prstGeom>
          <a:solidFill>
            <a:schemeClr val="accent5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Sonar</a:t>
            </a:r>
            <a:endParaRPr lang="en-US" sz="2400" b="1" dirty="0"/>
          </a:p>
        </p:txBody>
      </p:sp>
      <p:grpSp>
        <p:nvGrpSpPr>
          <p:cNvPr id="5" name="Group 26"/>
          <p:cNvGrpSpPr/>
          <p:nvPr/>
        </p:nvGrpSpPr>
        <p:grpSpPr>
          <a:xfrm>
            <a:off x="4114800" y="2438400"/>
            <a:ext cx="4791670" cy="2895600"/>
            <a:chOff x="4267200" y="3200400"/>
            <a:chExt cx="4281863" cy="2362200"/>
          </a:xfrm>
        </p:grpSpPr>
        <p:grpSp>
          <p:nvGrpSpPr>
            <p:cNvPr id="7" name="Group 17"/>
            <p:cNvGrpSpPr/>
            <p:nvPr/>
          </p:nvGrpSpPr>
          <p:grpSpPr>
            <a:xfrm>
              <a:off x="4267200" y="3200400"/>
              <a:ext cx="4281863" cy="2362200"/>
              <a:chOff x="9448800" y="4114800"/>
              <a:chExt cx="4281863" cy="2362200"/>
            </a:xfrm>
          </p:grpSpPr>
          <p:pic>
            <p:nvPicPr>
              <p:cNvPr id="13" name="Picture 2" descr="http://www.whoi.edu/cms/images/mediarelations/Stanton_6ab_550_106068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45136"/>
              <a:stretch>
                <a:fillRect/>
              </a:stretch>
            </p:blipFill>
            <p:spPr bwMode="auto">
              <a:xfrm>
                <a:off x="9448800" y="4114800"/>
                <a:ext cx="4281863" cy="2362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0914484" y="5802086"/>
                <a:ext cx="2616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Broadband sonar (fish)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800600" y="3352800"/>
              <a:ext cx="3048000" cy="228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</a:pPr>
              <a:r>
                <a:rPr lang="en-GB" sz="1200" b="1" dirty="0">
                  <a:solidFill>
                    <a:schemeClr val="bg1"/>
                  </a:solidFill>
                  <a:latin typeface="Arial" charset="0"/>
                  <a:ea typeface="msgothic" charset="0"/>
                  <a:cs typeface="msgothic" charset="0"/>
                </a:rPr>
                <a:t>Stanton T K et al. ICES J. Mar. Sci. </a:t>
              </a:r>
              <a:r>
                <a:rPr lang="en-GB" sz="1200" b="1" dirty="0" smtClean="0">
                  <a:solidFill>
                    <a:schemeClr val="bg1"/>
                  </a:solidFill>
                  <a:latin typeface="Arial" charset="0"/>
                  <a:ea typeface="msgothic" charset="0"/>
                  <a:cs typeface="msgothic" charset="0"/>
                </a:rPr>
                <a:t>2010</a:t>
              </a:r>
              <a:endParaRPr lang="en-GB" sz="1200" b="1" dirty="0">
                <a:solidFill>
                  <a:schemeClr val="bg1"/>
                </a:solidFill>
                <a:latin typeface="Arial" charset="0"/>
                <a:ea typeface="msgothic" charset="0"/>
                <a:cs typeface="msgothic" charset="0"/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1295400" y="3352800"/>
            <a:ext cx="3200400" cy="2514600"/>
          </a:xfrm>
          <a:prstGeom prst="roundRect">
            <a:avLst>
              <a:gd name="adj" fmla="val 17263"/>
            </a:avLst>
          </a:prstGeom>
          <a:solidFill>
            <a:schemeClr val="accent5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Traditional</a:t>
            </a:r>
          </a:p>
          <a:p>
            <a:pPr algn="ctr"/>
            <a:r>
              <a:rPr lang="en-US" sz="2400" b="1" dirty="0" smtClean="0"/>
              <a:t>Imaging </a:t>
            </a:r>
          </a:p>
        </p:txBody>
      </p:sp>
      <p:grpSp>
        <p:nvGrpSpPr>
          <p:cNvPr id="9" name="Group 27"/>
          <p:cNvGrpSpPr/>
          <p:nvPr/>
        </p:nvGrpSpPr>
        <p:grpSpPr>
          <a:xfrm>
            <a:off x="1295400" y="1219200"/>
            <a:ext cx="2476500" cy="1981200"/>
            <a:chOff x="4495800" y="1447800"/>
            <a:chExt cx="4286250" cy="3429000"/>
          </a:xfrm>
        </p:grpSpPr>
        <p:pic>
          <p:nvPicPr>
            <p:cNvPr id="15" name="Picture 5" descr="CCXC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95800" y="1447800"/>
              <a:ext cx="4286250" cy="342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4627685" y="4217377"/>
              <a:ext cx="3096040" cy="532691"/>
            </a:xfrm>
            <a:prstGeom prst="rect">
              <a:avLst/>
            </a:prstGeom>
            <a:solidFill>
              <a:schemeClr val="bg1">
                <a:alpha val="43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err="1" smtClean="0"/>
                <a:t>SeaBED</a:t>
              </a:r>
              <a:r>
                <a:rPr lang="en-US" sz="1400" b="1" dirty="0" smtClean="0"/>
                <a:t> optical image</a:t>
              </a:r>
              <a:endParaRPr lang="en-US" sz="1400" b="1" dirty="0"/>
            </a:p>
          </p:txBody>
        </p:sp>
      </p:grp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Fast </a:t>
            </a:r>
            <a:r>
              <a:rPr lang="en-US" sz="3200" dirty="0" smtClean="0"/>
              <a:t>Features </a:t>
            </a:r>
            <a:r>
              <a:rPr lang="en-US" sz="3200" dirty="0"/>
              <a:t>on GPUs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Graphics Processing Units</a:t>
            </a:r>
          </a:p>
          <a:p>
            <a:pPr lvl="1"/>
            <a:r>
              <a:rPr lang="en-US"/>
              <a:t>Massively parallel devices, commercially available for less than the cost of tonight’s dinner ($100-$500, 100-400 multi-processors per GPU card)</a:t>
            </a:r>
          </a:p>
          <a:p>
            <a:pPr lvl="1"/>
            <a:r>
              <a:rPr lang="en-US"/>
              <a:t>Reduced instruction set: optimized for speed</a:t>
            </a:r>
          </a:p>
          <a:p>
            <a:pPr lvl="1"/>
            <a:r>
              <a:rPr lang="en-US"/>
              <a:t>Typical speedup of 5-50x </a:t>
            </a:r>
          </a:p>
          <a:p>
            <a:pPr lvl="1"/>
            <a:r>
              <a:rPr lang="en-US"/>
              <a:t>Large and growing user base</a:t>
            </a:r>
          </a:p>
        </p:txBody>
      </p:sp>
      <p:pic>
        <p:nvPicPr>
          <p:cNvPr id="99333" name="Picture 5" descr="GeForce_9800_GTX_3qtr_m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267200"/>
            <a:ext cx="3657600" cy="2297113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Libraries/Languages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153400" cy="251460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CUDA for </a:t>
            </a:r>
            <a:r>
              <a:rPr lang="en-US" dirty="0" err="1"/>
              <a:t>NVidia</a:t>
            </a:r>
            <a:r>
              <a:rPr lang="en-US" dirty="0"/>
              <a:t>, Stream from ATI: C/C++ 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OpenCL</a:t>
            </a:r>
            <a:r>
              <a:rPr lang="en-US" dirty="0"/>
              <a:t> from Apple (common interface)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OpenGPU</a:t>
            </a:r>
            <a:r>
              <a:rPr lang="en-US" dirty="0"/>
              <a:t>, </a:t>
            </a:r>
            <a:r>
              <a:rPr lang="en-US" dirty="0" err="1"/>
              <a:t>GpuCV</a:t>
            </a:r>
            <a:r>
              <a:rPr lang="en-US" dirty="0"/>
              <a:t> = </a:t>
            </a:r>
            <a:r>
              <a:rPr lang="en-US" dirty="0" err="1"/>
              <a:t>OpenCV</a:t>
            </a:r>
            <a:r>
              <a:rPr lang="en-US" dirty="0"/>
              <a:t> libraries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Matlab</a:t>
            </a:r>
            <a:r>
              <a:rPr lang="en-US" dirty="0"/>
              <a:t> integration via </a:t>
            </a:r>
            <a:r>
              <a:rPr lang="en-US" dirty="0" smtClean="0"/>
              <a:t>MEX/C and latest </a:t>
            </a:r>
            <a:r>
              <a:rPr lang="en-US" dirty="0" err="1" smtClean="0"/>
              <a:t>vers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609600" y="5943600"/>
            <a:ext cx="800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Moral: Computational speed is no longer a restriction.</a:t>
            </a:r>
          </a:p>
        </p:txBody>
      </p:sp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581400"/>
            <a:ext cx="3276600" cy="206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533400" y="3733800"/>
            <a:ext cx="4876800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800" dirty="0"/>
              <a:t>Already implemented: BLAS, FFTW, </a:t>
            </a:r>
            <a:r>
              <a:rPr lang="en-US" sz="2800" dirty="0" smtClean="0"/>
              <a:t>DPP, some LAPACK</a:t>
            </a:r>
            <a:endParaRPr lang="en-US" sz="2800" dirty="0"/>
          </a:p>
          <a:p>
            <a:pPr>
              <a:buFontTx/>
              <a:buChar char="•"/>
            </a:pPr>
            <a:r>
              <a:rPr lang="en-US" sz="2800" dirty="0"/>
              <a:t>Other libraries from the user base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Feature computation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/>
              <a:t>Steps:</a:t>
            </a:r>
          </a:p>
          <a:p>
            <a:pPr>
              <a:buFontTx/>
              <a:buNone/>
            </a:pPr>
            <a:r>
              <a:rPr lang="en-US" dirty="0"/>
              <a:t>	1) Write basic kernels, high-level data handling</a:t>
            </a:r>
          </a:p>
          <a:p>
            <a:pPr>
              <a:buFontTx/>
              <a:buNone/>
            </a:pPr>
            <a:r>
              <a:rPr lang="en-US" dirty="0"/>
              <a:t>	2) Transfer image to GPU</a:t>
            </a:r>
          </a:p>
          <a:p>
            <a:pPr>
              <a:buFontTx/>
              <a:buNone/>
            </a:pPr>
            <a:r>
              <a:rPr lang="en-US" dirty="0"/>
              <a:t>	3) Run kernels in parallel: 100-400 computations simultaneously</a:t>
            </a:r>
          </a:p>
          <a:p>
            <a:pPr>
              <a:buFontTx/>
              <a:buNone/>
            </a:pPr>
            <a:r>
              <a:rPr lang="en-US" dirty="0"/>
              <a:t>	4) Retrieve results back to CPU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VZ: see 40x speedup</a:t>
            </a:r>
          </a:p>
          <a:p>
            <a:pPr>
              <a:buFontTx/>
              <a:buNone/>
            </a:pPr>
            <a:r>
              <a:rPr lang="en-US" dirty="0"/>
              <a:t>Boosting features: 8x speedup (non-optimized</a:t>
            </a:r>
            <a:r>
              <a:rPr lang="en-US" dirty="0" smtClean="0"/>
              <a:t>)</a:t>
            </a:r>
          </a:p>
          <a:p>
            <a:pPr>
              <a:buFontTx/>
              <a:buNone/>
            </a:pPr>
            <a:r>
              <a:rPr lang="en-US" dirty="0" smtClean="0"/>
              <a:t>Boosting can be implemented directly on GPU</a:t>
            </a: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Goal.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48800" y="19050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Left: image from </a:t>
            </a:r>
            <a:r>
              <a:rPr lang="en-US" dirty="0" err="1" smtClean="0"/>
              <a:t>SeaBED</a:t>
            </a:r>
            <a:endParaRPr lang="en-US" dirty="0" smtClean="0"/>
          </a:p>
          <a:p>
            <a:r>
              <a:rPr lang="en-US" dirty="0" smtClean="0"/>
              <a:t>Right: habitat classification, belief strength</a:t>
            </a:r>
          </a:p>
          <a:p>
            <a:r>
              <a:rPr lang="en-US" dirty="0" smtClean="0"/>
              <a:t>Left overlay: highlight box around rockfish with belief strength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1143000" y="990600"/>
            <a:ext cx="6724650" cy="5379720"/>
            <a:chOff x="4495800" y="1447800"/>
            <a:chExt cx="4286250" cy="3429000"/>
          </a:xfrm>
        </p:grpSpPr>
        <p:pic>
          <p:nvPicPr>
            <p:cNvPr id="7" name="Picture 5" descr="CCXC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95800" y="1447800"/>
              <a:ext cx="4286250" cy="342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6875701" y="4556242"/>
              <a:ext cx="1871059" cy="294262"/>
            </a:xfrm>
            <a:prstGeom prst="rect">
              <a:avLst/>
            </a:prstGeom>
            <a:solidFill>
              <a:schemeClr val="bg1">
                <a:alpha val="43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/>
                <a:t>SeaBED</a:t>
              </a:r>
              <a:r>
                <a:rPr lang="en-US" sz="2400" b="1" dirty="0" smtClean="0"/>
                <a:t> optical image</a:t>
              </a:r>
              <a:endParaRPr lang="en-US" sz="2400" b="1" dirty="0"/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5638800" y="2286000"/>
            <a:ext cx="533400" cy="1219200"/>
            <a:chOff x="5638800" y="2286000"/>
            <a:chExt cx="533400" cy="1219200"/>
          </a:xfrm>
        </p:grpSpPr>
        <p:sp>
          <p:nvSpPr>
            <p:cNvPr id="9" name="Rectangle 8"/>
            <p:cNvSpPr/>
            <p:nvPr/>
          </p:nvSpPr>
          <p:spPr>
            <a:xfrm>
              <a:off x="5638800" y="2286000"/>
              <a:ext cx="533400" cy="12192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8800" y="2286000"/>
              <a:ext cx="533400" cy="1219200"/>
            </a:xfrm>
            <a:prstGeom prst="rect">
              <a:avLst/>
            </a:prstGeom>
            <a:solidFill>
              <a:schemeClr val="tx1">
                <a:alpha val="26000"/>
              </a:schemeClr>
            </a:solidFill>
            <a:ln w="317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1524000" y="1371600"/>
            <a:ext cx="5796501" cy="4343400"/>
            <a:chOff x="1524000" y="1295400"/>
            <a:chExt cx="5796501" cy="4343400"/>
          </a:xfrm>
        </p:grpSpPr>
        <p:grpSp>
          <p:nvGrpSpPr>
            <p:cNvPr id="10" name="Group 36"/>
            <p:cNvGrpSpPr/>
            <p:nvPr/>
          </p:nvGrpSpPr>
          <p:grpSpPr>
            <a:xfrm>
              <a:off x="1524000" y="4191000"/>
              <a:ext cx="1447800" cy="1447800"/>
              <a:chOff x="1371600" y="1219200"/>
              <a:chExt cx="1447800" cy="14478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981200" y="2286000"/>
                <a:ext cx="644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Sand</a:t>
                </a:r>
                <a:endParaRPr lang="en-US" dirty="0"/>
              </a:p>
            </p:txBody>
          </p:sp>
        </p:grpSp>
        <p:grpSp>
          <p:nvGrpSpPr>
            <p:cNvPr id="12" name="Group 39"/>
            <p:cNvGrpSpPr/>
            <p:nvPr/>
          </p:nvGrpSpPr>
          <p:grpSpPr>
            <a:xfrm>
              <a:off x="2971800" y="4191000"/>
              <a:ext cx="1453101" cy="1447800"/>
              <a:chOff x="1371600" y="1219200"/>
              <a:chExt cx="1453101" cy="14478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13" name="Group 42"/>
            <p:cNvGrpSpPr/>
            <p:nvPr/>
          </p:nvGrpSpPr>
          <p:grpSpPr>
            <a:xfrm>
              <a:off x="4419600" y="4191000"/>
              <a:ext cx="1453101" cy="1447800"/>
              <a:chOff x="1371600" y="1219200"/>
              <a:chExt cx="1453101" cy="144780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14" name="Group 45"/>
            <p:cNvGrpSpPr/>
            <p:nvPr/>
          </p:nvGrpSpPr>
          <p:grpSpPr>
            <a:xfrm>
              <a:off x="5867400" y="4191000"/>
              <a:ext cx="1453101" cy="1447800"/>
              <a:chOff x="1371600" y="1219200"/>
              <a:chExt cx="1453101" cy="144780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15" name="Group 48"/>
            <p:cNvGrpSpPr/>
            <p:nvPr/>
          </p:nvGrpSpPr>
          <p:grpSpPr>
            <a:xfrm>
              <a:off x="2971800" y="2743200"/>
              <a:ext cx="1453101" cy="1447800"/>
              <a:chOff x="1371600" y="1219200"/>
              <a:chExt cx="1453101" cy="14478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16" name="Group 51"/>
            <p:cNvGrpSpPr/>
            <p:nvPr/>
          </p:nvGrpSpPr>
          <p:grpSpPr>
            <a:xfrm>
              <a:off x="4419600" y="2743200"/>
              <a:ext cx="1453101" cy="1447800"/>
              <a:chOff x="1371600" y="1219200"/>
              <a:chExt cx="1453101" cy="144780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17" name="Group 54"/>
            <p:cNvGrpSpPr/>
            <p:nvPr/>
          </p:nvGrpSpPr>
          <p:grpSpPr>
            <a:xfrm>
              <a:off x="5867400" y="2743200"/>
              <a:ext cx="1453101" cy="1447800"/>
              <a:chOff x="1371600" y="1219200"/>
              <a:chExt cx="1453101" cy="144780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18" name="Group 57"/>
            <p:cNvGrpSpPr/>
            <p:nvPr/>
          </p:nvGrpSpPr>
          <p:grpSpPr>
            <a:xfrm>
              <a:off x="1524000" y="2743200"/>
              <a:ext cx="1453101" cy="1447800"/>
              <a:chOff x="1371600" y="1219200"/>
              <a:chExt cx="1453101" cy="144780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19" name="Group 60"/>
            <p:cNvGrpSpPr/>
            <p:nvPr/>
          </p:nvGrpSpPr>
          <p:grpSpPr>
            <a:xfrm>
              <a:off x="2971800" y="1295400"/>
              <a:ext cx="1453101" cy="1447800"/>
              <a:chOff x="1371600" y="1219200"/>
              <a:chExt cx="1453101" cy="14478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20" name="Group 63"/>
            <p:cNvGrpSpPr/>
            <p:nvPr/>
          </p:nvGrpSpPr>
          <p:grpSpPr>
            <a:xfrm>
              <a:off x="4419600" y="1295400"/>
              <a:ext cx="1453101" cy="1447800"/>
              <a:chOff x="1371600" y="1219200"/>
              <a:chExt cx="1453101" cy="14478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21" name="Group 66"/>
            <p:cNvGrpSpPr/>
            <p:nvPr/>
          </p:nvGrpSpPr>
          <p:grpSpPr>
            <a:xfrm>
              <a:off x="5867400" y="1295400"/>
              <a:ext cx="1453101" cy="1447800"/>
              <a:chOff x="1371600" y="1219200"/>
              <a:chExt cx="1453101" cy="14478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  <p:grpSp>
          <p:nvGrpSpPr>
            <p:cNvPr id="22" name="Group 69"/>
            <p:cNvGrpSpPr/>
            <p:nvPr/>
          </p:nvGrpSpPr>
          <p:grpSpPr>
            <a:xfrm>
              <a:off x="1524000" y="1295400"/>
              <a:ext cx="1453101" cy="1447800"/>
              <a:chOff x="1371600" y="1219200"/>
              <a:chExt cx="1453101" cy="14478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371600" y="1219200"/>
                <a:ext cx="1447800" cy="144780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981200" y="228600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Rubble</a:t>
                </a:r>
                <a:endParaRPr lang="en-US" dirty="0"/>
              </a:p>
            </p:txBody>
          </p:sp>
        </p:grpSp>
      </p:grp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5" name="Footer Placeholder 5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Stage 1 Training Rates</a:t>
            </a:r>
            <a:endParaRPr lang="en-US" dirty="0"/>
          </a:p>
        </p:txBody>
      </p:sp>
      <p:pic>
        <p:nvPicPr>
          <p:cNvPr id="4098" name="Picture 2" descr="C:\Users\nloomis\Desktop\Habitats and Rockfish images\rockfish_Stage1TrainingRat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805299"/>
            <a:ext cx="5695951" cy="536690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MR8 Filterbank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263" y="2085975"/>
            <a:ext cx="799147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4572000" y="3429000"/>
            <a:ext cx="4038600" cy="685800"/>
          </a:xfrm>
          <a:prstGeom prst="rect">
            <a:avLst/>
          </a:prstGeom>
          <a:noFill/>
          <a:ln w="28575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638800" y="4191000"/>
            <a:ext cx="291147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/>
              <a:t>Take Max Response over all orientations at a particular scale</a:t>
            </a:r>
          </a:p>
        </p:txBody>
      </p:sp>
      <p:sp>
        <p:nvSpPr>
          <p:cNvPr id="46087" name="Text Box 7"/>
          <p:cNvSpPr txBox="1">
            <a:spLocks noChangeArrowheads="1"/>
          </p:cNvSpPr>
          <p:nvPr/>
        </p:nvSpPr>
        <p:spPr bwMode="auto">
          <a:xfrm>
            <a:off x="2438400" y="4648200"/>
            <a:ext cx="2209800" cy="92551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Bar, edge, Gaussian, LoG filters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Goal 1: Habitat Classification</a:t>
            </a:r>
            <a:endParaRPr lang="en-US" dirty="0"/>
          </a:p>
        </p:txBody>
      </p:sp>
      <p:pic>
        <p:nvPicPr>
          <p:cNvPr id="12290" name="Picture 2" descr="C:\Users\nloomis\Desktop\Habitats and Rockfish images\texture_samples.bmp"/>
          <p:cNvPicPr>
            <a:picLocks noChangeAspect="1" noChangeArrowheads="1"/>
          </p:cNvPicPr>
          <p:nvPr/>
        </p:nvPicPr>
        <p:blipFill>
          <a:blip r:embed="rId2" cstate="print"/>
          <a:srcRect r="50076"/>
          <a:stretch>
            <a:fillRect/>
          </a:stretch>
        </p:blipFill>
        <p:spPr bwMode="auto">
          <a:xfrm>
            <a:off x="685800" y="1371600"/>
            <a:ext cx="5105143" cy="2400847"/>
          </a:xfrm>
          <a:prstGeom prst="rect">
            <a:avLst/>
          </a:prstGeom>
          <a:noFill/>
        </p:spPr>
      </p:pic>
      <p:pic>
        <p:nvPicPr>
          <p:cNvPr id="5" name="Picture 2" descr="C:\Users\nloomis\Desktop\Habitats and Rockfish images\texture_samples.bmp"/>
          <p:cNvPicPr>
            <a:picLocks noChangeAspect="1" noChangeArrowheads="1"/>
          </p:cNvPicPr>
          <p:nvPr/>
        </p:nvPicPr>
        <p:blipFill>
          <a:blip r:embed="rId2" cstate="print"/>
          <a:srcRect l="49628"/>
          <a:stretch>
            <a:fillRect/>
          </a:stretch>
        </p:blipFill>
        <p:spPr bwMode="auto">
          <a:xfrm>
            <a:off x="2667000" y="4038600"/>
            <a:ext cx="5150955" cy="2400847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Unsupervised Clustering</a:t>
            </a:r>
          </a:p>
        </p:txBody>
      </p:sp>
      <p:pic>
        <p:nvPicPr>
          <p:cNvPr id="44036" name="Picture 4" descr="unlabeled_tpra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095125"/>
            <a:ext cx="7162800" cy="51977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5867400"/>
            <a:ext cx="2209800" cy="99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Varma-Zisserman</a:t>
            </a:r>
            <a:r>
              <a:rPr lang="en-US" dirty="0"/>
              <a:t> </a:t>
            </a:r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11269" name="Picture 5" descr="VZ stage 1"/>
          <p:cNvPicPr>
            <a:picLocks noChangeAspect="1" noChangeArrowheads="1"/>
          </p:cNvPicPr>
          <p:nvPr/>
        </p:nvPicPr>
        <p:blipFill>
          <a:blip r:embed="rId3" cstate="print"/>
          <a:srcRect r="301"/>
          <a:stretch>
            <a:fillRect/>
          </a:stretch>
        </p:blipFill>
        <p:spPr bwMode="auto">
          <a:xfrm>
            <a:off x="1371600" y="1066800"/>
            <a:ext cx="5791200" cy="253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VZ stage 2"/>
          <p:cNvPicPr>
            <a:picLocks noChangeAspect="1" noChangeArrowheads="1"/>
          </p:cNvPicPr>
          <p:nvPr/>
        </p:nvPicPr>
        <p:blipFill>
          <a:blip r:embed="rId4" cstate="print"/>
          <a:srcRect r="279"/>
          <a:stretch>
            <a:fillRect/>
          </a:stretch>
        </p:blipFill>
        <p:spPr bwMode="auto">
          <a:xfrm>
            <a:off x="1371600" y="3962400"/>
            <a:ext cx="6248400" cy="25431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867400" y="762000"/>
            <a:ext cx="2887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a.k.a</a:t>
            </a:r>
            <a:r>
              <a:rPr lang="en-US" sz="2400" dirty="0" smtClean="0"/>
              <a:t>, “Bag-of-Words”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Varma-Zisserman</a:t>
            </a:r>
            <a:r>
              <a:rPr lang="en-US" dirty="0"/>
              <a:t> </a:t>
            </a:r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35844" name="Picture 4" descr="VZ classification"/>
          <p:cNvPicPr>
            <a:picLocks noChangeAspect="1" noChangeArrowheads="1"/>
          </p:cNvPicPr>
          <p:nvPr/>
        </p:nvPicPr>
        <p:blipFill>
          <a:blip r:embed="rId3" cstate="print"/>
          <a:srcRect r="369"/>
          <a:stretch>
            <a:fillRect/>
          </a:stretch>
        </p:blipFill>
        <p:spPr bwMode="auto">
          <a:xfrm>
            <a:off x="457200" y="1295400"/>
            <a:ext cx="8176775" cy="25908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438400" y="42672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 way of describing image content</a:t>
            </a:r>
            <a:endParaRPr lang="en-US" sz="2000" dirty="0"/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rot="5400000" flipH="1" flipV="1">
            <a:off x="2782094" y="3695700"/>
            <a:ext cx="1142206" cy="79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76800" y="4267200"/>
            <a:ext cx="3810000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Alternate idea: extract small </a:t>
            </a:r>
            <a:r>
              <a:rPr lang="en-US" sz="2000" b="1" dirty="0" smtClean="0"/>
              <a:t>image patches </a:t>
            </a:r>
            <a:r>
              <a:rPr lang="en-US" sz="2000" dirty="0" smtClean="0"/>
              <a:t>directly from the training images</a:t>
            </a:r>
          </a:p>
          <a:p>
            <a:endParaRPr lang="en-US" sz="1000" dirty="0" smtClean="0"/>
          </a:p>
          <a:p>
            <a:r>
              <a:rPr lang="en-US" sz="2000" dirty="0" smtClean="0"/>
              <a:t>Use </a:t>
            </a:r>
            <a:r>
              <a:rPr lang="en-US" sz="2000" i="1" dirty="0" smtClean="0"/>
              <a:t>k</a:t>
            </a:r>
            <a:r>
              <a:rPr lang="en-US" sz="2000" dirty="0" smtClean="0"/>
              <a:t>-means to select the representative patches (textons)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209BD-541C-4ADC-BE57-6EF808D785A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Nick Loomis (MIT-WHOI)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1555</Words>
  <Application>Microsoft Office PowerPoint</Application>
  <PresentationFormat>On-screen Show (4:3)</PresentationFormat>
  <Paragraphs>367</Paragraphs>
  <Slides>56</Slides>
  <Notes>22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Office Theme</vt:lpstr>
      <vt:lpstr>Image</vt:lpstr>
      <vt:lpstr>Automated Identification of Rockfish and Habitats from SeaBED Imagery</vt:lpstr>
      <vt:lpstr>Thesis Topics</vt:lpstr>
      <vt:lpstr>Immediate Goal</vt:lpstr>
      <vt:lpstr>Secondary Goals</vt:lpstr>
      <vt:lpstr>Why Imagery?</vt:lpstr>
      <vt:lpstr>Goal 1: Habitat Classification</vt:lpstr>
      <vt:lpstr>Unsupervised Clustering</vt:lpstr>
      <vt:lpstr>Varma-Zisserman Training</vt:lpstr>
      <vt:lpstr>Varma-Zisserman Classification</vt:lpstr>
      <vt:lpstr>Patches</vt:lpstr>
      <vt:lpstr>Patch Intuition</vt:lpstr>
      <vt:lpstr>Eigenpatches</vt:lpstr>
      <vt:lpstr>Eigenpatches</vt:lpstr>
      <vt:lpstr>Patches from VZ</vt:lpstr>
      <vt:lpstr>Patches from Torralba</vt:lpstr>
      <vt:lpstr>Number of Class Models</vt:lpstr>
      <vt:lpstr>Initial Results (Overall TP Rate)</vt:lpstr>
      <vt:lpstr>Independent Components Analysis</vt:lpstr>
      <vt:lpstr>ICA Patches</vt:lpstr>
      <vt:lpstr>Patch Comparisons</vt:lpstr>
      <vt:lpstr>ICA Parameter Space</vt:lpstr>
      <vt:lpstr>Best Overall Confusion Matrix</vt:lpstr>
      <vt:lpstr>Area Coverage</vt:lpstr>
      <vt:lpstr>Area Coverage</vt:lpstr>
      <vt:lpstr>Area Coverage</vt:lpstr>
      <vt:lpstr>Area Coverage</vt:lpstr>
      <vt:lpstr>Limits for Bag-of-Words Models</vt:lpstr>
      <vt:lpstr>Goal 2: Rockfish Detection</vt:lpstr>
      <vt:lpstr>Challenges</vt:lpstr>
      <vt:lpstr>Boosting Overview</vt:lpstr>
      <vt:lpstr>Boosting Process</vt:lpstr>
      <vt:lpstr>First stump</vt:lpstr>
      <vt:lpstr>Re-weight based on error</vt:lpstr>
      <vt:lpstr>Add a stump, re-weight </vt:lpstr>
      <vt:lpstr>Repeat…</vt:lpstr>
      <vt:lpstr>…to create a complex boundary…</vt:lpstr>
      <vt:lpstr>…and combine into one classifier.</vt:lpstr>
      <vt:lpstr>Stage 1: Candidate Regions</vt:lpstr>
      <vt:lpstr>Region Detection Examples</vt:lpstr>
      <vt:lpstr>Stage 2: Pruning With Shape</vt:lpstr>
      <vt:lpstr>Regions from Chan-Vese</vt:lpstr>
      <vt:lpstr>Regions from Chan-Vese</vt:lpstr>
      <vt:lpstr>Regions from Chan-Vese</vt:lpstr>
      <vt:lpstr>Adjusted Size-based Decision Region</vt:lpstr>
      <vt:lpstr>Stage 3: Shape and Region-Belief</vt:lpstr>
      <vt:lpstr>Region Belief CDF</vt:lpstr>
      <vt:lpstr>Detection Results (2)</vt:lpstr>
      <vt:lpstr>Detection Results (1)</vt:lpstr>
      <vt:lpstr>Sensitivity and Avoidance</vt:lpstr>
      <vt:lpstr>Fast Features on GPUs</vt:lpstr>
      <vt:lpstr>Libraries/Languages</vt:lpstr>
      <vt:lpstr>Feature computation</vt:lpstr>
      <vt:lpstr>Goal.</vt:lpstr>
      <vt:lpstr>Backups</vt:lpstr>
      <vt:lpstr>Stage 1 Training Rates</vt:lpstr>
      <vt:lpstr>MR8 Filterbank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Identification of Rockfish and Benthic Habitats</dc:title>
  <dc:creator>Nick Loomis</dc:creator>
  <cp:lastModifiedBy>Nick Loomis</cp:lastModifiedBy>
  <cp:revision>57</cp:revision>
  <dcterms:created xsi:type="dcterms:W3CDTF">2011-05-31T19:33:50Z</dcterms:created>
  <dcterms:modified xsi:type="dcterms:W3CDTF">2011-06-14T13:51:08Z</dcterms:modified>
</cp:coreProperties>
</file>